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7" r:id="rId2"/>
    <p:sldMasterId id="2147483709" r:id="rId3"/>
    <p:sldMasterId id="2147483684" r:id="rId4"/>
    <p:sldMasterId id="2147483660" r:id="rId5"/>
    <p:sldMasterId id="2147483672" r:id="rId6"/>
  </p:sldMasterIdLst>
  <p:notesMasterIdLst>
    <p:notesMasterId r:id="rId20"/>
  </p:notesMasterIdLst>
  <p:handoutMasterIdLst>
    <p:handoutMasterId r:id="rId21"/>
  </p:handoutMasterIdLst>
  <p:sldIdLst>
    <p:sldId id="256" r:id="rId7"/>
    <p:sldId id="263" r:id="rId8"/>
    <p:sldId id="286" r:id="rId9"/>
    <p:sldId id="287" r:id="rId10"/>
    <p:sldId id="288" r:id="rId11"/>
    <p:sldId id="290" r:id="rId12"/>
    <p:sldId id="289" r:id="rId13"/>
    <p:sldId id="291" r:id="rId14"/>
    <p:sldId id="292" r:id="rId15"/>
    <p:sldId id="293" r:id="rId16"/>
    <p:sldId id="295" r:id="rId17"/>
    <p:sldId id="297" r:id="rId18"/>
    <p:sldId id="284" r:id="rId19"/>
  </p:sldIdLst>
  <p:sldSz cx="9144000" cy="6858000" type="screen4x3"/>
  <p:notesSz cx="6858000" cy="91440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A16"/>
    <a:srgbClr val="71EB03"/>
    <a:srgbClr val="059F43"/>
    <a:srgbClr val="6ADB03"/>
    <a:srgbClr val="53C804"/>
    <a:srgbClr val="5C1F00"/>
    <a:srgbClr val="990000"/>
    <a:srgbClr val="F2FEB4"/>
  </p:clrMru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ko-K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ko-K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B14861-20B5-4600-B169-919C6527AD2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3779B-754B-4434-B8CC-FCCD7328C4E3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13E0C-5994-4E78-B0B0-F772E88FD96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2" name="Picture 80" descr="PPT_k1_m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그림 2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6021288"/>
            <a:ext cx="2486644" cy="65314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5" name="그림 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093296"/>
            <a:ext cx="2486644" cy="65314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6204858"/>
            <a:ext cx="2376264" cy="65314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3" name="그림 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093296"/>
            <a:ext cx="2486644" cy="65314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6165304"/>
            <a:ext cx="2486644" cy="58113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그림 8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021288"/>
            <a:ext cx="2486644" cy="65314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021288"/>
            <a:ext cx="2486644" cy="65314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4" name="Picture 80" descr="PPT_k1_content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96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6F16-D5A0-4A6B-AAAC-A7AE46A3F824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9BBD-6A74-49C2-9A15-2906A87A38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DC52-214A-4058-AD35-BDB49971F90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5AF2-3BCD-48A5-B179-257EC6511F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C66E7-5622-48DA-B423-FCE0A9617362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CE0B-D584-400D-BC43-837DAC364A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76C3C-70D0-4A64-A38E-33F89E16AA8E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1D50B-B7FE-4038-92E6-4870A81768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BE50-23EE-4CBD-959B-6A283A47CA38}" type="datetimeFigureOut">
              <a:rPr lang="ko-KR" altLang="en-US" smtClean="0"/>
              <a:t>2010-10-28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C95A7-AF91-4B4E-BA8E-055F8F4FB16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042988" y="2060575"/>
            <a:ext cx="70294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ko-KR" sz="280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2800" b="1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복수 면허 의료기관 세무 가이드</a:t>
            </a:r>
          </a:p>
          <a:p>
            <a:pPr>
              <a:spcBef>
                <a:spcPct val="50000"/>
              </a:spcBef>
            </a:pPr>
            <a:endParaRPr lang="ko-KR" altLang="en-US" sz="2800" dirty="0">
              <a:solidFill>
                <a:srgbClr val="5C1F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39552" y="188640"/>
            <a:ext cx="835292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세무조사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착안사항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부동산을 취득한 ’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03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～’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05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년은 한참 투자 붐이 조성되던 때라 시세가 기준시가의 최소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～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배이상으로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탐문되었으나 피조사자가 제시한 취득가액은 기준시가 수준에 불과하다는 점에 착안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성장클리닉요법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및 비만치료요법 등 차별화된 치료요법으로 방송출연에 따른 유명도가 높고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내방환자 진료 후 간호사가 한약첩약을 적극 권장 정보</a:t>
            </a: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고가의 한약첩약 환자가 많을 것으로 판단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한약판매분 집중 조사</a:t>
            </a: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신용카드수입 환자와 </a:t>
            </a:r>
            <a:r>
              <a:rPr lang="ko-KR" altLang="en-US" b="1" u="sng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택배비</a:t>
            </a:r>
            <a:r>
              <a:rPr lang="ko-KR" altLang="en-US" b="1" u="sng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영수증 대사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로 현금 등 판매분 수입 누락 검증</a:t>
            </a:r>
          </a:p>
          <a:p>
            <a:pPr algn="l">
              <a:lnSpc>
                <a:spcPct val="120000"/>
              </a:lnSpc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83568" y="188640"/>
            <a:ext cx="8064896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세무조사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457200" indent="-457200">
              <a:buFontTx/>
              <a:buNone/>
              <a:defRPr/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조사내용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buFontTx/>
              <a:buNone/>
              <a:defRPr/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처음에는 부동산 취득자금 출처 부족액이 사업소득 탈루에 있을 것으로 판단하고 조사를 진행하던 중 부모가 보유하고 있던 부동산이 대규모 아파트 개발단지에 편입되어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OO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억원의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보상금을 수령한 사실을 확인함</a:t>
            </a:r>
          </a:p>
          <a:p>
            <a:pPr algn="l">
              <a:lnSpc>
                <a:spcPct val="120000"/>
              </a:lnSpc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부모의 나이가 고령이라 보상금 중 상당액이 자녀들에게 편법적으로 증여되었을 가능성이 있다고 판단되어 다른 자녀들의 재산증감사항을 분석한 바 兄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OOO,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弟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OOO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또한 본인 신고 소득에 비해 부동산 취득금액이 과다한 것으로 드러나 조사대상자로 추가 선정하여 본격적인 조사에 착수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67544" y="188640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세무조사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3.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조사내용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고가 한약판매 대가 중 현금결제분과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예금계좌이체분을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매월 별도 수입장부에 관리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신고누락</a:t>
            </a:r>
          </a:p>
          <a:p>
            <a:pPr algn="l"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한약 조제실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탕전실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별실에 관리하면서 내방환자 한약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조제분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진료차트에 기록 누락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건물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임료료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중 관리비 상당액만 소유주 계좌에 입금하고 실제 임대료는 父의 계좌로 입금하는 방법으로 총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O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억원의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수입금액을 탈루한 사실을 적발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고정매입처로부터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매입할인 받고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할인 전 금액으로 매입자료 수취하여 원가를 과다 처리</a:t>
            </a: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5" descr="thankyou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41338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7704" y="4653136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박종규 세무사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  016-767-6009</a:t>
            </a: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j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eep579@naver.com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730375" y="1874838"/>
            <a:ext cx="6043613" cy="676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ko-KR"/>
          </a:p>
        </p:txBody>
      </p:sp>
      <p:sp>
        <p:nvSpPr>
          <p:cNvPr id="49155" name="AutoShape 5"/>
          <p:cNvSpPr>
            <a:spLocks noChangeArrowheads="1"/>
          </p:cNvSpPr>
          <p:nvPr/>
        </p:nvSpPr>
        <p:spPr bwMode="auto">
          <a:xfrm>
            <a:off x="1987550" y="1916113"/>
            <a:ext cx="5526088" cy="184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49001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1258888" y="1844675"/>
            <a:ext cx="722312" cy="744538"/>
          </a:xfrm>
          <a:prstGeom prst="ellipse">
            <a:avLst/>
          </a:prstGeom>
          <a:gradFill rotWithShape="1">
            <a:gsLst>
              <a:gs pos="0">
                <a:srgbClr val="D18247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68392" dir="4091915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endParaRPr lang="ko-KR" altLang="en-US"/>
          </a:p>
        </p:txBody>
      </p:sp>
      <p:sp>
        <p:nvSpPr>
          <p:cNvPr id="49157" name="Oval 8"/>
          <p:cNvSpPr>
            <a:spLocks noChangeArrowheads="1"/>
          </p:cNvSpPr>
          <p:nvPr/>
        </p:nvSpPr>
        <p:spPr bwMode="auto">
          <a:xfrm rot="-2171356">
            <a:off x="1304925" y="1911350"/>
            <a:ext cx="439738" cy="315913"/>
          </a:xfrm>
          <a:prstGeom prst="ellipse">
            <a:avLst/>
          </a:prstGeom>
          <a:gradFill rotWithShape="1">
            <a:gsLst>
              <a:gs pos="0">
                <a:schemeClr val="bg1">
                  <a:alpha val="57001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379538" y="1885950"/>
            <a:ext cx="4524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38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3309408" y="2030413"/>
            <a:ext cx="24625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ko-KR" altLang="en-US" sz="2000" b="1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ko-KR" altLang="en-US" sz="200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의료기관 </a:t>
            </a:r>
            <a:r>
              <a:rPr lang="ko-KR" altLang="en-US" sz="2000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개설신고</a:t>
            </a:r>
            <a:endParaRPr lang="en-US" altLang="ko-KR" sz="2000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defRPr/>
            </a:pPr>
            <a:endParaRPr lang="en-US" altLang="ko-KR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79" name="AutoShape 35"/>
          <p:cNvSpPr>
            <a:spLocks noChangeArrowheads="1"/>
          </p:cNvSpPr>
          <p:nvPr/>
        </p:nvSpPr>
        <p:spPr bwMode="auto">
          <a:xfrm>
            <a:off x="1730375" y="2962275"/>
            <a:ext cx="6043613" cy="676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ko-KR"/>
          </a:p>
        </p:txBody>
      </p:sp>
      <p:sp>
        <p:nvSpPr>
          <p:cNvPr id="49161" name="AutoShape 36"/>
          <p:cNvSpPr>
            <a:spLocks noChangeArrowheads="1"/>
          </p:cNvSpPr>
          <p:nvPr/>
        </p:nvSpPr>
        <p:spPr bwMode="auto">
          <a:xfrm>
            <a:off x="1987550" y="3003550"/>
            <a:ext cx="5526088" cy="184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49001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81" name="Oval 37"/>
          <p:cNvSpPr>
            <a:spLocks noChangeArrowheads="1"/>
          </p:cNvSpPr>
          <p:nvPr/>
        </p:nvSpPr>
        <p:spPr bwMode="auto">
          <a:xfrm>
            <a:off x="1258888" y="2932113"/>
            <a:ext cx="722312" cy="744537"/>
          </a:xfrm>
          <a:prstGeom prst="ellipse">
            <a:avLst/>
          </a:prstGeom>
          <a:gradFill rotWithShape="1">
            <a:gsLst>
              <a:gs pos="0">
                <a:srgbClr val="D18247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68392" dir="4091915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endParaRPr lang="ko-KR" altLang="en-US"/>
          </a:p>
        </p:txBody>
      </p:sp>
      <p:sp>
        <p:nvSpPr>
          <p:cNvPr id="49163" name="Oval 38"/>
          <p:cNvSpPr>
            <a:spLocks noChangeArrowheads="1"/>
          </p:cNvSpPr>
          <p:nvPr/>
        </p:nvSpPr>
        <p:spPr bwMode="auto">
          <a:xfrm rot="-2171356">
            <a:off x="1304925" y="2998788"/>
            <a:ext cx="439738" cy="315912"/>
          </a:xfrm>
          <a:prstGeom prst="ellipse">
            <a:avLst/>
          </a:prstGeom>
          <a:gradFill rotWithShape="1">
            <a:gsLst>
              <a:gs pos="0">
                <a:schemeClr val="bg1">
                  <a:alpha val="57001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3309408" y="3117850"/>
            <a:ext cx="23166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ko-KR" altLang="en-US" sz="2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사업자 </a:t>
            </a:r>
            <a:r>
              <a:rPr lang="ko-KR" altLang="en-US" sz="2000" b="1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등록 신청</a:t>
            </a:r>
            <a:endParaRPr lang="ko-KR" altLang="ko-KR" sz="2000" b="1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defRPr/>
            </a:pPr>
            <a:endParaRPr lang="en-US" altLang="ko-KR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85" name="AutoShape 41"/>
          <p:cNvSpPr>
            <a:spLocks noChangeArrowheads="1"/>
          </p:cNvSpPr>
          <p:nvPr/>
        </p:nvSpPr>
        <p:spPr bwMode="auto">
          <a:xfrm>
            <a:off x="1691680" y="4077072"/>
            <a:ext cx="6043613" cy="676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ko-KR"/>
          </a:p>
        </p:txBody>
      </p:sp>
      <p:sp>
        <p:nvSpPr>
          <p:cNvPr id="49166" name="AutoShape 42"/>
          <p:cNvSpPr>
            <a:spLocks noChangeArrowheads="1"/>
          </p:cNvSpPr>
          <p:nvPr/>
        </p:nvSpPr>
        <p:spPr bwMode="auto">
          <a:xfrm>
            <a:off x="2411760" y="4077072"/>
            <a:ext cx="5526088" cy="184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49001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1258888" y="3998913"/>
            <a:ext cx="722312" cy="744537"/>
          </a:xfrm>
          <a:prstGeom prst="ellipse">
            <a:avLst/>
          </a:prstGeom>
          <a:gradFill rotWithShape="1">
            <a:gsLst>
              <a:gs pos="0">
                <a:srgbClr val="D18247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68392" dir="4091915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endParaRPr lang="ko-KR" altLang="en-US"/>
          </a:p>
        </p:txBody>
      </p:sp>
      <p:sp>
        <p:nvSpPr>
          <p:cNvPr id="49168" name="Oval 44"/>
          <p:cNvSpPr>
            <a:spLocks noChangeArrowheads="1"/>
          </p:cNvSpPr>
          <p:nvPr/>
        </p:nvSpPr>
        <p:spPr bwMode="auto">
          <a:xfrm rot="-2171356">
            <a:off x="1304925" y="4065588"/>
            <a:ext cx="439738" cy="315912"/>
          </a:xfrm>
          <a:prstGeom prst="ellipse">
            <a:avLst/>
          </a:prstGeom>
          <a:gradFill rotWithShape="1">
            <a:gsLst>
              <a:gs pos="0">
                <a:schemeClr val="bg1">
                  <a:alpha val="57001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3491880" y="4221088"/>
            <a:ext cx="21162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ko-KR" altLang="en-US" sz="2000" b="1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ko-KR" alt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세   </a:t>
            </a:r>
            <a:r>
              <a:rPr lang="ko-KR" altLang="en-US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무   신   고</a:t>
            </a:r>
            <a:endParaRPr lang="en-US" altLang="ko-KR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l">
              <a:defRPr/>
            </a:pPr>
            <a:endParaRPr lang="en-US" altLang="ko-KR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91" name="AutoShape 47"/>
          <p:cNvSpPr>
            <a:spLocks noChangeArrowheads="1"/>
          </p:cNvSpPr>
          <p:nvPr/>
        </p:nvSpPr>
        <p:spPr bwMode="auto">
          <a:xfrm>
            <a:off x="1730375" y="5135563"/>
            <a:ext cx="6043613" cy="676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ko-KR"/>
          </a:p>
        </p:txBody>
      </p:sp>
      <p:sp>
        <p:nvSpPr>
          <p:cNvPr id="49171" name="AutoShape 48"/>
          <p:cNvSpPr>
            <a:spLocks noChangeArrowheads="1"/>
          </p:cNvSpPr>
          <p:nvPr/>
        </p:nvSpPr>
        <p:spPr bwMode="auto">
          <a:xfrm>
            <a:off x="1987550" y="5176838"/>
            <a:ext cx="5526088" cy="184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49001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93" name="Oval 49"/>
          <p:cNvSpPr>
            <a:spLocks noChangeArrowheads="1"/>
          </p:cNvSpPr>
          <p:nvPr/>
        </p:nvSpPr>
        <p:spPr bwMode="auto">
          <a:xfrm>
            <a:off x="1258888" y="5105400"/>
            <a:ext cx="722312" cy="744538"/>
          </a:xfrm>
          <a:prstGeom prst="ellipse">
            <a:avLst/>
          </a:prstGeom>
          <a:gradFill rotWithShape="1">
            <a:gsLst>
              <a:gs pos="0">
                <a:srgbClr val="D18247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68392" dir="4091915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endParaRPr lang="ko-KR" altLang="en-US"/>
          </a:p>
        </p:txBody>
      </p:sp>
      <p:sp>
        <p:nvSpPr>
          <p:cNvPr id="49173" name="Oval 50"/>
          <p:cNvSpPr>
            <a:spLocks noChangeArrowheads="1"/>
          </p:cNvSpPr>
          <p:nvPr/>
        </p:nvSpPr>
        <p:spPr bwMode="auto">
          <a:xfrm rot="-2171356">
            <a:off x="1304925" y="5172075"/>
            <a:ext cx="439738" cy="315913"/>
          </a:xfrm>
          <a:prstGeom prst="ellipse">
            <a:avLst/>
          </a:prstGeom>
          <a:gradFill rotWithShape="1">
            <a:gsLst>
              <a:gs pos="0">
                <a:schemeClr val="bg1">
                  <a:alpha val="57001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3578188" y="5301208"/>
            <a:ext cx="22333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ko-KR" altLang="en-US" sz="2000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세 무 조 사  사 </a:t>
            </a:r>
            <a:r>
              <a:rPr lang="ko-KR" altLang="en-US" sz="2000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례</a:t>
            </a:r>
            <a:endParaRPr lang="en-US" altLang="ko-KR" sz="2000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1382713" y="2938463"/>
            <a:ext cx="452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38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1366838" y="4022725"/>
            <a:ext cx="4524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38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349375" y="5133975"/>
            <a:ext cx="452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38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5536" y="335846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1.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의료기관 개설 신고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(1)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의료법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33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개설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) ①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의료인은 이 법에 따른 의료기관을 개설하지 아니하고는 의료업을 할 수 없으며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다음 각 호의 어느 하나에 해당하는 경우 외에는 그 의료기관 내에서 의료업을 하여야 한다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  &lt;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2008.2.29, 2010.1.18&gt;</a:t>
            </a: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⑧ 제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항제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호의 의료인은 하나의 의료기관만 개설할 수 있다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다만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2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이상의 의료인 면허를 소지한 자가 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의원급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의료기관을 개설하려는 경우에는 </a:t>
            </a:r>
            <a:r>
              <a:rPr lang="ko-KR" altLang="en-US" u="sng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하나의 장소에 한하여 면허 종별에 따른 의료기관을 함께 개설할 수 있다</a:t>
            </a:r>
            <a:r>
              <a:rPr lang="en-US" altLang="ko-KR" u="sng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  &lt;</a:t>
            </a:r>
            <a:r>
              <a:rPr lang="ko-KR" altLang="en-US" u="sng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신설 </a:t>
            </a:r>
            <a:r>
              <a:rPr lang="en-US" altLang="ko-KR" u="sng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2009.1.30&gt;</a:t>
            </a: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[2007. 12. 27.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법률 제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9386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호에 의하여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2007.12.27.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헌법재판소에서 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헌법불합치된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이 조 제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항을 개정함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폭발 1 2"/>
          <p:cNvSpPr/>
          <p:nvPr/>
        </p:nvSpPr>
        <p:spPr>
          <a:xfrm>
            <a:off x="4067944" y="4077072"/>
            <a:ext cx="4752528" cy="2780928"/>
          </a:xfrm>
          <a:prstGeom prst="irregularSeal1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*</a:t>
            </a:r>
            <a:r>
              <a:rPr lang="ko-KR" altLang="en-US" dirty="0" smtClean="0">
                <a:solidFill>
                  <a:schemeClr val="bg1"/>
                </a:solidFill>
              </a:rPr>
              <a:t>개설신고서 </a:t>
            </a:r>
            <a:r>
              <a:rPr lang="en-US" altLang="ko-KR" dirty="0" smtClean="0">
                <a:solidFill>
                  <a:schemeClr val="bg1"/>
                </a:solidFill>
              </a:rPr>
              <a:t>2</a:t>
            </a:r>
            <a:r>
              <a:rPr lang="ko-KR" altLang="en-US" dirty="0" smtClean="0">
                <a:solidFill>
                  <a:schemeClr val="bg1"/>
                </a:solidFill>
              </a:rPr>
              <a:t>매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양방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한방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*</a:t>
            </a:r>
            <a:r>
              <a:rPr lang="ko-KR" altLang="en-US" dirty="0" smtClean="0">
                <a:solidFill>
                  <a:schemeClr val="bg1"/>
                </a:solidFill>
              </a:rPr>
              <a:t>동일 간판사용 가능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*</a:t>
            </a:r>
            <a:r>
              <a:rPr lang="ko-KR" altLang="en-US" dirty="0" smtClean="0">
                <a:solidFill>
                  <a:schemeClr val="bg1"/>
                </a:solidFill>
              </a:rPr>
              <a:t>한방</a:t>
            </a:r>
            <a:r>
              <a:rPr lang="en-US" altLang="ko-KR" dirty="0" smtClean="0">
                <a:solidFill>
                  <a:schemeClr val="bg1"/>
                </a:solidFill>
              </a:rPr>
              <a:t>,</a:t>
            </a:r>
            <a:r>
              <a:rPr lang="ko-KR" altLang="en-US" dirty="0" smtClean="0">
                <a:solidFill>
                  <a:schemeClr val="bg1"/>
                </a:solidFill>
              </a:rPr>
              <a:t>양방 면적 구분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4" name="구부러진 연결선 3"/>
          <p:cNvCxnSpPr/>
          <p:nvPr/>
        </p:nvCxnSpPr>
        <p:spPr>
          <a:xfrm>
            <a:off x="2123728" y="3356992"/>
            <a:ext cx="2232248" cy="1944216"/>
          </a:xfrm>
          <a:prstGeom prst="curvedConnector3">
            <a:avLst>
              <a:gd name="adj1" fmla="val 50000"/>
            </a:avLst>
          </a:prstGeom>
          <a:ln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39552" y="116632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dirty="0" smtClean="0"/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 1.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의료기관 개설 신고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(2)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행정처분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 복수 면허자의 경우 각종 행정처분 시 행정처분 받지 않은 진료 실 시 가능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 Ex)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한방에서 영업정지 행정처분 받았을 경우 양방은 진료 가능</a:t>
            </a:r>
            <a:endParaRPr lang="ko-KR" altLang="en-US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0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사업자 등록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342900" indent="-342900">
              <a:buAutoNum type="arabicParenBoth"/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342900" indent="-342900">
              <a:buAutoNum type="arabicParenBoth"/>
            </a:pP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구비서류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단독개원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기준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342900" indent="-342900"/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342900" indent="-342900" algn="l"/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                     </a:t>
            </a:r>
          </a:p>
          <a:p>
            <a:pPr marL="342900" indent="-342900" algn="l"/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임대차계약서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342900" indent="-342900" algn="l"/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342900" indent="-342900" algn="l"/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                    - 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의료기관개설신고필증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342900" indent="-342900" algn="l"/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342900" indent="-342900" algn="l"/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                    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의사면허증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342900" indent="-342900" algn="l"/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342900" indent="-342900" algn="l"/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                    -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사업자등록 신청서</a:t>
            </a:r>
            <a:endParaRPr lang="ko-KR" altLang="en-US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폭발 2 2"/>
          <p:cNvSpPr/>
          <p:nvPr/>
        </p:nvSpPr>
        <p:spPr>
          <a:xfrm>
            <a:off x="3635896" y="2636912"/>
            <a:ext cx="5184576" cy="3672408"/>
          </a:xfrm>
          <a:prstGeom prst="irregularSeal2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의료기관 개설 신고에 따라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진료코드 적용</a:t>
            </a:r>
            <a:endParaRPr lang="ko-KR" altLang="en-US" dirty="0"/>
          </a:p>
        </p:txBody>
      </p:sp>
      <p:cxnSp>
        <p:nvCxnSpPr>
          <p:cNvPr id="4" name="구부러진 연결선 3"/>
          <p:cNvCxnSpPr/>
          <p:nvPr/>
        </p:nvCxnSpPr>
        <p:spPr>
          <a:xfrm>
            <a:off x="4860032" y="2636912"/>
            <a:ext cx="936104" cy="504056"/>
          </a:xfrm>
          <a:prstGeom prst="curvedConnector3">
            <a:avLst>
              <a:gd name="adj1" fmla="val 50000"/>
            </a:avLst>
          </a:prstGeom>
          <a:ln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267744" y="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세무신고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(1) 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병과별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소득률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403648" y="2132856"/>
          <a:ext cx="6096000" cy="18722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6805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병과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코드번호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소득률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주요경비율</a:t>
                      </a:r>
                      <a:endParaRPr lang="ko-KR" alt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내과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851201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29.5%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29.5%</a:t>
                      </a:r>
                      <a:endParaRPr lang="ko-KR" alt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한의원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851212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55.6%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37.7%</a:t>
                      </a:r>
                      <a:endParaRPr lang="ko-KR" alt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기타의원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851219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29.1%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42%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4653136"/>
            <a:ext cx="7560840" cy="85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*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소득률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매출대비 병원의 이익 비율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*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주요경비율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매출역산으로 매출 추정 예상 경비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임차료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인건비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재료비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339752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세무신고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(2)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매출신고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1403648" y="2060848"/>
          <a:ext cx="6840759" cy="21162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2757"/>
                <a:gridCol w="2107076"/>
                <a:gridCol w="1540736"/>
                <a:gridCol w="1710190"/>
              </a:tblGrid>
              <a:tr h="6790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병과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현금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현금영수증 포함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카드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보험</a:t>
                      </a:r>
                      <a:endParaRPr lang="ko-KR" altLang="en-US" dirty="0"/>
                    </a:p>
                  </a:txBody>
                  <a:tcPr/>
                </a:tc>
              </a:tr>
              <a:tr h="47906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내과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낮음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낮음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높음</a:t>
                      </a:r>
                      <a:endParaRPr lang="ko-KR" altLang="en-US" dirty="0"/>
                    </a:p>
                  </a:txBody>
                  <a:tcPr/>
                </a:tc>
              </a:tr>
              <a:tr h="47906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한의원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높음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높음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낮음</a:t>
                      </a:r>
                      <a:endParaRPr lang="ko-KR" altLang="en-US" dirty="0"/>
                    </a:p>
                  </a:txBody>
                  <a:tcPr/>
                </a:tc>
              </a:tr>
              <a:tr h="47906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기타의원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낮음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낮음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높음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4653136"/>
            <a:ext cx="756084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매출신고는 결제수단별 </a:t>
            </a:r>
            <a:r>
              <a:rPr lang="en-US" altLang="ko-KR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% </a:t>
            </a:r>
            <a:r>
              <a:rPr lang="ko-KR" altLang="en-US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보다는 개별 병원의 </a:t>
            </a:r>
            <a:r>
              <a:rPr lang="ko-KR" altLang="en-US" b="1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신고 추이</a:t>
            </a:r>
            <a:r>
              <a:rPr lang="ko-KR" altLang="en-US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가 중요</a:t>
            </a:r>
            <a:endParaRPr lang="ko-KR" altLang="en-US" i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23528" y="188640"/>
            <a:ext cx="8352928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세무조사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>
              <a:buFontTx/>
              <a:buNone/>
              <a:defRPr/>
            </a:pPr>
            <a:r>
              <a:rPr lang="ko-KR" altLang="en-US" b="1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부동산취득 자금출처 </a:t>
            </a: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한 의 원</a:t>
            </a: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>
              <a:buFontTx/>
              <a:buNone/>
              <a:defRPr/>
            </a:pPr>
            <a:endParaRPr lang="en-US" altLang="ko-KR" b="1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1.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적출요지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부동산취득자금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수증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OO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적출로 증여세</a:t>
            </a:r>
            <a:r>
              <a:rPr lang="ko-KR" altLang="en-US" b="1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OO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추징</a:t>
            </a:r>
          </a:p>
          <a:p>
            <a:pPr algn="l">
              <a:lnSpc>
                <a:spcPct val="120000"/>
              </a:lnSpc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☞ 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매일 수입 정산 노트 확보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보험환자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현금결제분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한약첩약대가 선금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탕전노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err="1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트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보험공단수령분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예금계좌 등 확보로 수입금액 대사 결과 한약첩약에 대한 선금과 현금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결제분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및 별도 예금계좌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이체분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수입금액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누락액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ΔΔΔ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적출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택배비영수증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증빙자료로 확보</a:t>
            </a:r>
          </a:p>
          <a:p>
            <a:pPr algn="l">
              <a:lnSpc>
                <a:spcPct val="120000"/>
              </a:lnSpc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양약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주요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매입처별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거래처원장과 세금계산서 대사 결과 매입할인 결제금액과 세금계산서상의 금액 차이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ΔΔ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원가 부인</a:t>
            </a:r>
          </a:p>
          <a:p>
            <a:pPr marL="457200" indent="-457200">
              <a:buFontTx/>
              <a:buAutoNum type="arabicPeriod"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buFontTx/>
              <a:buNone/>
              <a:defRPr/>
            </a:pPr>
            <a:endParaRPr lang="en-US" altLang="ko-K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5536" y="188640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세무조사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457200" indent="-457200"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>
              <a:buFontTx/>
              <a:buNone/>
              <a:defRPr/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착안사항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buFontTx/>
              <a:buNone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자영업자 개인통합조사 과정에서 최근 몇 년 사이 피조사자 본인과 배우자 명의로 많은 부동산을 취득한 사실을 확인하고 자금출처를 분석하던 중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본인 및 배우자가 한의사로서 상당한 재력을 보유하고 있지만 취득 부동산 대부분이 혁신도시 등 개발예정지에 위치하여 시세가 급등한 곳이라 소득규모에 비해 부동산 취득이 과도하다고 판단되어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  <a:buFontTx/>
              <a:buNone/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☞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취득자금에 대한 출처 소명을 요구하자 본인 및 배우자의 사업소득과 부동산임대소득으로 취득하였다고 주장하였으나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l">
              <a:lnSpc>
                <a:spcPct val="120000"/>
              </a:lnSpc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m_79602">
  <a:themeElements>
    <a:clrScheme name="ppt_k_기타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k_기타2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ppt_k_기타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k_기타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k_기타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k_기타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k_기타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k_기타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k_기타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k_기타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k_기타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k_기타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k_기타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k_기타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form_79602</Template>
  <TotalTime>126</TotalTime>
  <Words>642</Words>
  <Application>Microsoft Office PowerPoint</Application>
  <PresentationFormat>화면 슬라이드 쇼(4:3)</PresentationFormat>
  <Paragraphs>152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6</vt:i4>
      </vt:variant>
      <vt:variant>
        <vt:lpstr>슬라이드 제목</vt:lpstr>
      </vt:variant>
      <vt:variant>
        <vt:i4>13</vt:i4>
      </vt:variant>
    </vt:vector>
  </HeadingPairs>
  <TitlesOfParts>
    <vt:vector size="26" baseType="lpstr">
      <vt:lpstr>굴림</vt:lpstr>
      <vt:lpstr>Arial</vt:lpstr>
      <vt:lpstr>HY헤드라인M</vt:lpstr>
      <vt:lpstr>Verdana</vt:lpstr>
      <vt:lpstr>Arial Black</vt:lpstr>
      <vt:lpstr>Wingdings</vt:lpstr>
      <vt:lpstr>Asia디나루</vt:lpstr>
      <vt:lpstr>form_79602</vt:lpstr>
      <vt:lpstr>3_디자인 사용자 지정</vt:lpstr>
      <vt:lpstr>4_디자인 사용자 지정</vt:lpstr>
      <vt:lpstr>2_디자인 사용자 지정</vt:lpstr>
      <vt:lpstr>디자인 사용자 지정</vt:lpstr>
      <vt:lpstr>1_디자인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tax081110p</dc:creator>
  <cp:lastModifiedBy>tax081110p</cp:lastModifiedBy>
  <cp:revision>13</cp:revision>
  <dcterms:created xsi:type="dcterms:W3CDTF">2010-10-28T01:58:41Z</dcterms:created>
  <dcterms:modified xsi:type="dcterms:W3CDTF">2010-10-28T04:04:55Z</dcterms:modified>
</cp:coreProperties>
</file>